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4" r:id="rId30"/>
    <p:sldId id="285" r:id="rId31"/>
    <p:sldId id="286" r:id="rId32"/>
    <p:sldId id="287" r:id="rId33"/>
    <p:sldId id="288" r:id="rId34"/>
    <p:sldId id="289" r:id="rId35"/>
    <p:sldId id="290"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Lst>
  <p:sldSz cx="12192000" cy="6858000"/>
  <p:notesSz cx="6858000" cy="12192000"/>
  <p:custDataLst>
    <p:tags r:id="rId7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0" Type="http://schemas.openxmlformats.org/officeDocument/2006/relationships/tags" Target="tags/tag2.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75a199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国家资源安全与保障措施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091f18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能源资源开发</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46f79c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保障环境领域国家安全的措施</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22564da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国家战略与政策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025800008f08b1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6.xml"/><Relationship Id="rId1" Type="http://schemas.openxmlformats.org/officeDocument/2006/relationships/tags" Target="../tags/tag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6.xml"/><Relationship Id="rId1" Type="http://schemas.openxmlformats.org/officeDocument/2006/relationships/image" Target="../media/image12.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6.xml"/><Relationship Id="rId1" Type="http://schemas.openxmlformats.org/officeDocument/2006/relationships/image" Target="../media/image13.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6.xml"/><Relationship Id="rId1" Type="http://schemas.openxmlformats.org/officeDocument/2006/relationships/image" Target="../media/image14.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1_1#e7f9c2423?vop=1&amp;pid=3de66c08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本题考查发展新能源产业的目的。发展氢能虽能提高新能源的比重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，但这不是发展氢能的主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要目的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，A错误。氢能作为一种清洁能源，其发展可以减少我国对传统化石能源的依赖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，保障能源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；同时，发展氢能可减少污染物排放，有利于保障环境安全，</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。电力稳定供应主要与电</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网建设等相关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，C错误。减少温室气体排放是其带来的效果之一，但不是主要目的，D错误。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2_1#eaf971609?pid=3de66c08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4.近年来，部分氢能产业基础相对薄弱的地区出现大量氢能企业一哄而上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、氢能项目大规模布局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这可能导致该地区(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3_1#eaf971609.bracket?pid=3de66c08f&amp;color=0,0,0&amp;vpa=4&amp;vtp=1"/>
          <p:cNvSpPr/>
          <p:nvPr/>
        </p:nvSpPr>
        <p:spPr>
          <a:xfrm>
            <a:off x="397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12_2#eaf971609?pid=3de66c08f&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①氢能产业低水平重复建设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②基础设施和资源浪费</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挤占太阳能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④产能过剩</a:t>
            </a:r>
            <a:endParaRPr lang="en-US" altLang="zh-CN" sz="2000" dirty="0"/>
          </a:p>
        </p:txBody>
      </p:sp>
      <p:sp>
        <p:nvSpPr>
          <p:cNvPr id="5" name="QC_7_BD.12_3#eaf971609.choices?pid=3de66c08f&amp;color=0,0,0&amp;vtp=1&amp;bbb=1"/>
          <p:cNvSpPr/>
          <p:nvPr/>
        </p:nvSpPr>
        <p:spPr>
          <a:xfrm>
            <a:off x="722376" y="277933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4_1#eaf971609?vop=1&amp;pid=3de66c08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本题考查产业不合理布局的影响。大量氢能企业一哄而上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、氢能项目大规模布局可能导致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氢能产业低水平重复建设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，造成资源浪费和产能过剩，①②④正确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；氢能产业并不一定能挤占太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、风能产业市场,③错误。故选C。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_1#f40d803ca?pid=3de66c08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5.推进风光氢储协同发展，变“输电”为“输氢”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6_1#f40d803ca.bracket?pid=3de66c08f&amp;color=0,0,0&amp;vpa=5&amp;vtp=1"/>
          <p:cNvSpPr/>
          <p:nvPr/>
        </p:nvSpPr>
        <p:spPr>
          <a:xfrm>
            <a:off x="697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15_2#f40d803ca?pid=3de66c08f&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①降低能源生产、输送成本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扩大风光资源开发范围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带动劳动密集型产业的发展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缓解风光发电供应不稳定、电力储存难的问题</a:t>
            </a:r>
            <a:endParaRPr lang="en-US" altLang="zh-CN" sz="2000" dirty="0"/>
          </a:p>
        </p:txBody>
      </p:sp>
      <p:sp>
        <p:nvSpPr>
          <p:cNvPr id="5" name="QC_7_BD.15_3#f40d803ca.choices?pid=3de66c08f&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_1#f40d803ca?vop=1&amp;pid=3de66c08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本题考查新能源产业协同发展的意义。推进风光氢储协同发展，变“输电”为“输氢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以扩大风光资源的开发范围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，缓解风光发电供应不稳定、电力储存难的问题，②④正确；变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”为“输氢”并不一定能降低能源生产、输送成本，①错误；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氢能产业不属于劳动密集型产业，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且与劳动密集型产业关联很弱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8e6be79a.fixed?pid=41636883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58e6be79a.fixed?pid=416368831&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保障资源领域国家安全</a:t>
            </a:r>
            <a:endParaRPr lang="en-US" altLang="zh-CN" sz="4400" dirty="0"/>
          </a:p>
        </p:txBody>
      </p:sp>
      <p:pic>
        <p:nvPicPr>
          <p:cNvPr id="4" name="C_4#58e6be79a.fixed?pid=4163688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8e6be79a.fixed?pid=4163688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8_1#06ed6bc54?pid=58e6be79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锂是我国战略性矿产资源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也是重要的能源金属</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锂资源产业链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主要分为上游采选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中游冶炼和下游应用三个方面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6_BD.19_1#07a9f7493?pid=06ed6bc54&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1.全球锂产业形成“海外资源+中国加工”模式，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最主要原因是我国(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0_1#07a9f7493.bracket?pid=06ed6bc54&amp;color=0,0,0&amp;vpa=6&amp;vtp=1"/>
          <p:cNvSpPr/>
          <p:nvPr/>
        </p:nvSpPr>
        <p:spPr>
          <a:xfrm>
            <a:off x="8421751" y="18692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19_2#07a9f7493.choices?pid=06ed6bc54&amp;color=0,0,0&amp;vtp=1&amp;bbb=1"/>
          <p:cNvSpPr/>
          <p:nvPr/>
        </p:nvSpPr>
        <p:spPr>
          <a:xfrm>
            <a:off x="722376" y="23320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.锂原矿和锂精矿供给充足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.锂产业链下游产业较集中</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C.锂初级产品企业竞争力弱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.拥有提锂技术和成本优势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07a9f7493?vop=1&amp;pid=06ed6bc5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本题考查影响产业发展的因素。我国拥有先进的提锂技术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，能够以相对较低的成本进行锂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的提取和加工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，具有技术和成本优势，所以形成了“海外资源+中国加工”的模式，D正确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国锂原矿和锂精矿供给并不充足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，需要大量进口，A错误；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我国在锂加工方面具有一定的竞争力，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锂初级产品企业竞争力弱不符合实际情况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，C错误；锂产业链下游产业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（包括锂电池及医药产品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）较集中不是形成这种模式的最主要原因，B错误。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2#07a9f7493?vop=1&amp;pid=06ed6bc54&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解答本题的关键在于抓住“海外资源+中国加工”模式的核心逻辑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，明确中国在产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业链中承担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“加工”环节的优势所在。当前技术和成本优势是支撑“中国加工”的关键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模式形成的根本原因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2_1#bd82c9ce7?pid=58e6be79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[吉林延边二中2025高二期中]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石油是很多国家的重要储备能源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石油资源非常有限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每一个国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家的发展都离不开它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浙江正在打造世界级石油储备基地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计划到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年形成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亿吨油品储备规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届时浙江有望建成全球规模最大的石油储备基地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23_1#32741ec7f?pid=bd82c9ce7&amp;color=0,0,0&amp;vtp=1&amp;bbb=1"/>
          <p:cNvSpPr/>
          <p:nvPr/>
        </p:nvSpPr>
        <p:spPr>
          <a:xfrm>
            <a:off x="722376" y="23264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浙江石油储备基地的优势条件是(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4_1#32741ec7f.bracket?pid=bd82c9ce7&amp;color=0,0,0&amp;vpa=7&amp;vtp=1"/>
          <p:cNvSpPr/>
          <p:nvPr/>
        </p:nvSpPr>
        <p:spPr>
          <a:xfrm>
            <a:off x="4689539" y="23264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23_2#32741ec7f.choices?pid=bd82c9ce7&amp;color=0,0,0&amp;vtp=1&amp;bbb=1"/>
          <p:cNvSpPr/>
          <p:nvPr/>
        </p:nvSpPr>
        <p:spPr>
          <a:xfrm>
            <a:off x="722376" y="27892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A.海运便利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、市场广阔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.占地较少、温差较小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.海运便利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、占地较少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.温差较小、市场广阔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2564dab4.fixed?pid=0432f5825&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_BD#22564dab4.fixed?pid=0432f5825&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国家战略与政策</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32741ec7f?vop=1&amp;pid=bd82c9ce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本题考查能源储备基地的区位条件。浙江位于东部沿海地区，海运便利，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同时经济发达，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能源需求量大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，市场广阔，A正确；石油储备基地占地面积较大，B、C错误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；温差大小与石油储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备基地建设关系不大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6_1#ec5cd74a6?pid=bd82c9ce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3.我国石油运输长期依赖马六甲海峡，若发生突发事件导致运输中断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，将给我国的能源安全造成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极大影响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。以下措施能有效缓解我国石油运输的“马六甲困局”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7_1#ec5cd74a6.bracket?pid=bd82c9ce7&amp;color=0,0,0&amp;vpa=8&amp;vtp=1"/>
          <p:cNvSpPr/>
          <p:nvPr/>
        </p:nvSpPr>
        <p:spPr>
          <a:xfrm>
            <a:off x="854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6_2#ec5cd74a6.choices?pid=bd82c9ce7&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.扩大国内石油开采规模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.建设中缅油气管道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C.提高新能源汽车普及率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.增加煤炭消费比重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8_1#ec5cd74a6?vop=1&amp;pid=bd82c9ce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本题考查保障石油安全的措施。扩大国内石油开采规模，可能带来生态破坏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，也不能有效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缓解我国石油运输的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“马六甲困局”，A错误；建设中缅油气管道可以绕开马六甲海峡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缓解我国石油运输的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“马六甲困局”，B正确；提高新能源汽车普及率、增加煤炭消费比重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以减少对石油的依赖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，但不能有效缓解我国石油运输的“马六甲困局”，C、D错误。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a3d86d919?pid=bd82c9ce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4.我国战略石油储备基地主要分布在沿海地区，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主要考虑的因素是(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0_1#a3d86d919.bracket?pid=bd82c9ce7&amp;color=0,0,0&amp;vpa=9&amp;vtp=1"/>
          <p:cNvSpPr/>
          <p:nvPr/>
        </p:nvSpPr>
        <p:spPr>
          <a:xfrm>
            <a:off x="824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9_2#a3d86d919.choices?pid=bd82c9ce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.靠近石油消费市场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.便于进口石油的储存和调配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C.减少环境污染风险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.降低用地成本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1_1#a3d86d919?vop=1&amp;pid=bd82c9ce7&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本题考查能源储备基地的选址。</a:t>
            </a:r>
            <a:endParaRPr lang="en-US" altLang="zh-CN" sz="2200" dirty="0"/>
          </a:p>
        </p:txBody>
      </p:sp>
      <p:graphicFrame>
        <p:nvGraphicFramePr>
          <p:cNvPr id="26" name="QC_6_AS.31_2#a3d86d919?colgroup=33,6&amp;vop=1&amp;pid=bd82c9ce7&amp;color=0,0,0&amp;vtp=1&amp;bbb=1&amp;hb=1"/>
          <p:cNvGraphicFramePr>
            <a:graphicFrameLocks noGrp="1"/>
          </p:cNvGraphicFramePr>
          <p:nvPr/>
        </p:nvGraphicFramePr>
        <p:xfrm>
          <a:off x="722376" y="1545913"/>
          <a:ext cx="10725912" cy="2101596"/>
        </p:xfrm>
        <a:graphic>
          <a:graphicData uri="http://schemas.openxmlformats.org/drawingml/2006/table">
            <a:tbl>
              <a:tblPr/>
              <a:tblGrid>
                <a:gridCol w="8814816"/>
                <a:gridCol w="1911096"/>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消费市场不仅位于沿海地区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故其不是主要影响因素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我国石油多通过海运进口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我国战略石油储备基地主要分布在沿海地区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进口石油的储存和调配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我国战略石油储备基地主要分布在沿海地区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不能减少环境污染风险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一般沿海地区用地成本高于内陆地区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1_3#a3d86d919?vop=1&amp;pid=bd82c9ce7&amp;color=0,0,0&amp;mp=1&amp;vtp=1&amp;bt=1&amp;bbb=1&amp;hb=1"/>
          <p:cNvSpPr/>
          <p:nvPr/>
        </p:nvSpPr>
        <p:spPr>
          <a:xfrm>
            <a:off x="722376" y="972000"/>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石油储备基地选址区位因素的答题术语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1）原料：靠近××，石油资源丰富；与××油田有运输管道相连；海运便利，有优良港湾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于进口石油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2）加工：距××石化基地近，有强大的石油炼制能力和加工能力。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3）市场：靠近××经济发达地区，市场广阔。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4）运输：位于××附近，交通运输便利。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5）储存：仓储条件好（地形平坦、土地面积广、土地价格低、地质稳定、有天然岩洞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全性好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（人口稀少、位于内陆）。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2_1#06c2a0034?pid=58e6be79a&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[江苏盐城射阳中学2024高二月考]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阅读图文材料，完成下列要求。（16分）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石墨具有六边形层状结构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这种结构决定了其本身具有稳定的化学性能与导电性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锂离子电池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燃料电池等高附加值产品大规模集约化生产与应用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石墨在战略性新兴产业中的消</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费量快速增长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石墨资源需求量将大幅增加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5_BD.32_2#06c2a0034?pid=58e6be79a&amp;color=0,0,0&amp;vtp=1&amp;bt=1&amp;bbb=1"/>
          <p:cNvSpPr/>
          <p:nvPr/>
        </p:nvSpPr>
        <p:spPr>
          <a:xfrm>
            <a:off x="722376" y="279838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下图为我国石墨资源与石墨烯产业基地空间分布图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2000" dirty="0"/>
          </a:p>
        </p:txBody>
      </p:sp>
      <p:pic>
        <p:nvPicPr>
          <p:cNvPr id="4" name="QO_5_BD.32_3#06c2a0034?pid=58e6be79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78841" y="3335978"/>
            <a:ext cx="3831271" cy="2801497"/>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3_1#55290f1aa?pid=06c2a00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（1）比较我国石墨资源分布与石墨烯产业基地空间分布的异同点。（4分）</a:t>
            </a:r>
            <a:endParaRPr lang="en-US" altLang="zh-CN" sz="2000" dirty="0"/>
          </a:p>
        </p:txBody>
      </p:sp>
      <p:sp>
        <p:nvSpPr>
          <p:cNvPr id="3" name="QO_6_AN.34_1#55290f1aa?vop=1&amp;pid=06c2a0034&amp;color=0,0,0&amp;vtp=1&amp;bbb=1&amp;hb=1"/>
          <p:cNvSpPr/>
          <p:nvPr/>
        </p:nvSpPr>
        <p:spPr>
          <a:xfrm>
            <a:off x="722376" y="1435169"/>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相同点：分布不均，分布广。（2分）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：石墨资源中、西部地区多，东部沿海地区少；产业基地东部沿海地区多，中</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、西部地区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
        <p:nvSpPr>
          <p:cNvPr id="4" name="QO_6_AS.35_1#55290f1aa?vop=1&amp;pid=06c2a0034&amp;color=0,0,0&amp;vtp=1&amp;bbb=1&amp;hb=1"/>
          <p:cNvSpPr/>
          <p:nvPr/>
        </p:nvSpPr>
        <p:spPr>
          <a:xfrm>
            <a:off x="722376" y="2865189"/>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本题考查自然资源的空间分布特征。读图可知，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石墨烯产业基地和石墨资源空间分布不均，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且在空间范围上分布较广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，这是两者空间分布上的相同点。图中显示，石墨资源在中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、西部地区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，东部沿海地区分布少；而石墨烯产业基地在中、西部地区分布较少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，东部沿海地区分布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，这是两者空间分布上的不同点。</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6_1#f34b8205c?pid=06c2a00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（2）我国在开发石墨资源过程中，应采取哪些措施促进可持续发展？（6分）</a:t>
            </a:r>
            <a:endParaRPr lang="en-US" altLang="zh-CN" sz="2000" dirty="0"/>
          </a:p>
        </p:txBody>
      </p:sp>
      <p:sp>
        <p:nvSpPr>
          <p:cNvPr id="3" name="QO_6_AN.37_1#f34b8205c?vop=1&amp;pid=06c2a003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杜绝非法开采，保护矿产资源；加强环境保护，减少生态破坏；提高开采技术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，提高资源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6_AS.38_1#f34b8205c?vop=1&amp;pid=06c2a0034&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本题考查自然资源可持续发展。石墨属于非可再生资源，应统一适度开采，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杜绝非法开采，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保护矿产资源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；开采石墨资源过程中，容易带来环境污染问题，所以应加强环境保护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；应该吸取之前开发煤炭资源的教训，提升开采与加工技术，提高资源的利用效率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源浪费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9_1#de99f54d9?pid=06c2a00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（3）简述加强石墨资源储备对保障国家安全的意义。（6分）</a:t>
            </a:r>
            <a:endParaRPr lang="en-US" altLang="zh-CN" sz="2000" dirty="0"/>
          </a:p>
        </p:txBody>
      </p:sp>
      <p:sp>
        <p:nvSpPr>
          <p:cNvPr id="3" name="QO_6_AN.40_1#de99f54d9?vop=1&amp;pid=06c2a0034&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保障石墨资源供给；稳定石墨价格；保障战略性产业发展。（6分）</a:t>
            </a:r>
            <a:endParaRPr lang="en-US" altLang="zh-CN" sz="2000" dirty="0"/>
          </a:p>
        </p:txBody>
      </p:sp>
      <p:sp>
        <p:nvSpPr>
          <p:cNvPr id="4" name="QO_6_AS.41_1#de99f54d9?vop=1&amp;pid=06c2a0034&amp;color=0,0,0&amp;vtp=1&amp;bbb=1&amp;hb=1"/>
          <p:cNvSpPr/>
          <p:nvPr/>
        </p:nvSpPr>
        <p:spPr>
          <a:xfrm>
            <a:off x="722376" y="1941645"/>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本题考查矿产资源与国家安全。储备石墨资源能够保障持续稳定的石墨资源供给</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，保障资源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；石墨供给的稳定有助于石墨价格的稳定，企业成本支出波动较小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，利于投入资金进行技术研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；利于保障战略性产业发展，减少国际市场波动造成的影响，保障经济安全。</a:t>
            </a:r>
            <a:r>
              <a:rPr lang="en-US" altLang="zh-CN" sz="2000" b="1"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5eef70b5.fixed?pid=41636883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25eef70b5.fixed?pid=416368831&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保障资源领域国家安全</a:t>
            </a:r>
            <a:endParaRPr lang="en-US" altLang="zh-CN" sz="4400" dirty="0"/>
          </a:p>
        </p:txBody>
      </p:sp>
      <p:pic>
        <p:nvPicPr>
          <p:cNvPr id="4" name="C_4#25eef70b5.fixed?pid=4163688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5eef70b5.fixed?pid=4163688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cf935cc4.fixed?pid=89e08c8cd&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dcf935cc4.fixed?pid=89e08c8cd&amp;color=255,255,255&amp;vtp=1&amp;bbb=1"/>
          <p:cNvSpPr/>
          <p:nvPr/>
        </p:nvSpPr>
        <p:spPr>
          <a:xfrm>
            <a:off x="228600" y="3493008"/>
            <a:ext cx="117317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保障环境领域国家安全</a:t>
            </a:r>
            <a:endParaRPr lang="en-US" altLang="zh-CN" sz="4400" dirty="0"/>
          </a:p>
        </p:txBody>
      </p:sp>
      <p:pic>
        <p:nvPicPr>
          <p:cNvPr id="4" name="C_4#dcf935cc4.fixed?pid=89e08c8c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dcf935cc4.fixed?pid=89e08c8c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2_1#8c5dd84dc?pid=b46f79c7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我国全面禁止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洋垃圾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入境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坚决守护国家生态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7_BD.43_1#352fdf238?pid=8c5dd84dc&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我国禁止固体废弃物跨境转移采取的有效措施有(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44_1#352fdf238.bracket?pid=8c5dd84dc&amp;color=0,0,0&amp;vpa=10&amp;vtp=1"/>
          <p:cNvSpPr/>
          <p:nvPr/>
        </p:nvSpPr>
        <p:spPr>
          <a:xfrm>
            <a:off x="6467539" y="18692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7_BD.43_2#352fdf238?pid=8c5dd84dc&amp;color=0,0,0&amp;vtp=1&amp;bbb=1"/>
          <p:cNvSpPr/>
          <p:nvPr/>
        </p:nvSpPr>
        <p:spPr>
          <a:xfrm>
            <a:off x="722376" y="23320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①建立和完善我国相关法律法规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加强全民环保教育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,提高环保意识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提高废弃物处理技术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,提高环境标准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加强国际协作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,降低废弃物处理标准</a:t>
            </a:r>
            <a:endParaRPr lang="en-US" altLang="zh-CN" sz="2000" dirty="0"/>
          </a:p>
        </p:txBody>
      </p:sp>
      <p:sp>
        <p:nvSpPr>
          <p:cNvPr id="6" name="QC_7_BD.43_3#352fdf238.choices?pid=8c5dd84dc&amp;color=0,0,0&amp;vtp=1&amp;bbb=1"/>
          <p:cNvSpPr/>
          <p:nvPr/>
        </p:nvSpPr>
        <p:spPr>
          <a:xfrm>
            <a:off x="722376" y="32345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5_1#352fdf238?vop=1&amp;pid=8c5dd84d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本题考查保障环境领域国家安全的措施。建立和完善我国相关法律法规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，是我国禁止固体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废弃物跨境转移采取的最有效措施之一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,①正确;加强全民环保教育,提高环保意识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，可以防止固体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废弃物跨境转移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，②正确;提高废弃物处理技术,提高环境标准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，使固体废弃物跨境转移的成本提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，可以在一定程度上有效限制固体废弃物跨境转移，③正确;如果降低废弃物处理标准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进固体废弃物跨境转移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46_1#4f8db9852?pid=b46f79c7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[湖北随州2025高二期末]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生态红线是指对生态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社会可持续发展具有重要意义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而且能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够提高环境的自净能力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必须严格管理的空间边界线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年南京市部分生态红线区域面积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统计表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36" name="QM_6_BD.46_2#4f8db9852?colgroup=9,9,1,9,9&amp;pid=b46f79c7e&amp;color=0,0,0&amp;vtp=1&amp;bbb=1"/>
          <p:cNvGraphicFramePr>
            <a:graphicFrameLocks noGrp="1"/>
          </p:cNvGraphicFramePr>
          <p:nvPr>
            <p:custDataLst>
              <p:tags r:id="rId1"/>
            </p:custDataLst>
          </p:nvPr>
        </p:nvGraphicFramePr>
        <p:xfrm>
          <a:off x="722376" y="2406846"/>
          <a:ext cx="10246995" cy="1695450"/>
        </p:xfrm>
        <a:graphic>
          <a:graphicData uri="http://schemas.openxmlformats.org/drawingml/2006/table">
            <a:tbl>
              <a:tblPr/>
              <a:tblGrid>
                <a:gridCol w="2542032"/>
                <a:gridCol w="2532888"/>
                <a:gridCol w="208280"/>
                <a:gridCol w="2618740"/>
                <a:gridCol w="2345309"/>
              </a:tblGrid>
              <a:tr h="417132">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总面积</a:t>
                      </a: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km2）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总面积（km</a:t>
                      </a:r>
                      <a:r>
                        <a:rPr lang="en-US" altLang="zh-CN" sz="20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1" i="0" spc="-10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1"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风景名胜区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373.16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生态绿地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134.70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洪水调蓄区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32.61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饮用水水源保护区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221.85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森林公园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重要湿地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127.42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7_BD.47_1#bcd17df59?pid=4f8db9852&amp;color=0,0,0&amp;vtp=1&amp;bt=1&amp;bbb=1"/>
          <p:cNvSpPr/>
          <p:nvPr/>
        </p:nvSpPr>
        <p:spPr>
          <a:xfrm>
            <a:off x="722376" y="42356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48_1#bcd17df59.bracket?pid=4f8db9852&amp;color=0,0,0&amp;vpa=11&amp;vtp=1"/>
          <p:cNvSpPr/>
          <p:nvPr/>
        </p:nvSpPr>
        <p:spPr>
          <a:xfrm>
            <a:off x="3165539" y="42356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7_BD.47_2#bcd17df59.choices?pid=4f8db9852&amp;color=0,0,0&amp;vtp=1&amp;bbb=1"/>
          <p:cNvSpPr/>
          <p:nvPr/>
        </p:nvSpPr>
        <p:spPr>
          <a:xfrm>
            <a:off x="722376" y="4700656"/>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A.生态红线区兼有生态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、经济和社会效益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.设置红线的主要目的是划定城市边界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C.生态红线区决定南京环境承载力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.设置红线区将阻碍南京城市面积扩大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9_1#bcd17df59?vop=1&amp;pid=4f8db985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本题考查生态红线区特征。根据材料“生态红线是指对生态、经济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、社会可持续发展具有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，而且能够提高环境的自净能力，必须严格管理的空间边界线”可推测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，生态红线区兼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有生态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、经济和社会效益，A正确；设置红线的主要目的是促进城市的可持续发展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，并非划定城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市边界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，B错误；区域资源环境承载力主要受自然资源数量和质量、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社会经济和科技发展水平、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人均消费水平等因素的影响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，生态红线并非其决定因素，C错误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；设置红线区将有利于南京城市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的可持续发展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，不会阻碍城市面积扩大，D错误。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_1#b61c16d67?pid=4f8db985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保护生态红线区对南京市环境的意义是(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1_1#b61c16d67.bracket?pid=4f8db9852&amp;color=0,0,0&amp;vpa=12&amp;vtp=1"/>
          <p:cNvSpPr/>
          <p:nvPr/>
        </p:nvSpPr>
        <p:spPr>
          <a:xfrm>
            <a:off x="543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50_2#b61c16d67.choices?pid=4f8db9852&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A.调节城市气候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，扩大昼夜温差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.影响城市水循环，地表径流变化增大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，改变植被类型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.提高环境自净能力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2_1#b61c16d67?vop=1&amp;pid=4f8db985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本题考查保护生态红线区的意义。保护生态红线区有利于调节城市气候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，将会缩小昼夜温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，A错误；保护生态红线区会影响城市水循环，地表径流变化将会减小，B错误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；保护生态红线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区可以保护生物多样性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，但不会改变植被类型，C错误；保护生态红线区对生态、经济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持续发展具有重要意义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，而且能够提高环境的自净能力，D正确。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3_1#edfbb7d7c?pid=b46f79c7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瑞典垃圾处理厂每年要烧掉几百万吨垃圾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由于本国垃圾不能满足需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曾经每年要进口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多万吨垃圾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下图为瑞典生活垃圾处理比例图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53_2#edfbb7d7c?pid=b46f79c7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34840" y="1949646"/>
            <a:ext cx="3319272"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4_1#f2d397abc?pid=edfbb7d7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4.瑞典处理“垃圾”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前会做好的工作是(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5_1#f2d397abc.bracket?pid=edfbb7d7c&amp;color=0,0,0&amp;vpa=13&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54_2#f2d397abc?pid=edfbb7d7c&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①控制污染物的源头扩散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风险预测和应急预案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疏通废弃物排入北冰洋的通道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环境安全冲突的军事准备</a:t>
            </a:r>
            <a:endParaRPr lang="en-US" altLang="zh-CN" sz="2000" dirty="0"/>
          </a:p>
        </p:txBody>
      </p:sp>
      <p:sp>
        <p:nvSpPr>
          <p:cNvPr id="5" name="QC_7_BD.54_3#f2d397abc.choices?pid=edfbb7d7c&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6_1#f2d397abc?vop=1&amp;pid=edfbb7d7c&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本题考查强化环境风险的预警和防控。结合所学知识，瑞典作为发达国家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，垃圾处理水平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，经验丰富，自行引进处理“垃圾”作为资源，所以会提前做好污染物源头控制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、风险预测和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应急预案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，①②正确；瑞典不会将废弃物直接排入北冰洋，也不会先行准备军事行动，③④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垃圾处理的核心前提是“环保、安全、可控”，准备工作应围绕减少污染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、应对风险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，排除明显违背环保原则和不符合逻辑的选项，③“排入北冰洋”明显污染环境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，违背环保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；④“军事准备”与垃圾处理无关。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6_BD.1_1#4b9df83d8?htil=1&amp;pid=075a199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1742" y="1026864"/>
            <a:ext cx="5239512" cy="4133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1_2#4b9df83d8?htil=1&amp;pid=075a1993e&amp;color=0,0,0&amp;vtp=1&amp;bt=1&amp;bbb=1&amp;hb=1"/>
          <p:cNvSpPr/>
          <p:nvPr/>
        </p:nvSpPr>
        <p:spPr>
          <a:xfrm>
            <a:off x="722376" y="972000"/>
            <a:ext cx="53766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年我国锗产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量居世界首位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锗原料主要来源于含锗褐煤</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铅锌冶炼产业的副产品等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下图示意锗产业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锗广泛应用于半导体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信息科技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国防军工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等领域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成为战略性矿产资源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我国对锗相关物项实施出口管制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M_6_BD.1_3#4b9df83d8?htil=1&amp;pid=075a1993e&amp;color=0,0,0&amp;vtp=1&amp;bbb=1&amp;hb=1"/>
          <p:cNvSpPr/>
          <p:nvPr/>
        </p:nvSpPr>
        <p:spPr>
          <a:xfrm>
            <a:off x="722376" y="4160843"/>
            <a:ext cx="5376672" cy="843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PET（聚对苯二甲酸乙二醇酯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）是一种热塑</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性聚酯材料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7_1#1e1388df1?pid=edfbb7d7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5.瑞典处理“垃圾”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8_1#1e1388df1.bracket?pid=edfbb7d7c&amp;color=0,0,0&amp;vpa=14&amp;vtp=1"/>
          <p:cNvSpPr/>
          <p:nvPr/>
        </p:nvSpPr>
        <p:spPr>
          <a:xfrm>
            <a:off x="366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57_2#1e1388df1.choices?pid=edfbb7d7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.推动了世界性的污染物跨国转移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.扩大了含有毒有害物质的产品贸易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.利于污染物自然扩散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、快速净化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.减少了突发性环境安全事件的发生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9_1#1e1388df1?vop=1&amp;pid=edfbb7d7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本题考查保障环境领域国家安全。结合所学知识，瑞典处理“垃圾”的过程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，减少了突发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性环境安全事件的发生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，D正确；瑞典处理部分“垃圾”，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对世界性污染物跨国转移的影响不大，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错误；处理“垃圾”的过程，并没有扩大含有毒有害物质的产品贸易，B错误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；瑞典自行处置废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，不属于污染物自然扩散，C错误。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0_1#bd7550602?pid=b46f79c7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[安徽多校2024高二联考]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我国西北地区某跨境河流流域内有危险货物运输企业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承运重金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氰化物等危险物品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该流域坚持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落闸分流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改道断源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调配物资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防止扩散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的总体思路处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置突发水污染事件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提前规划好流域能够处置污染物的截留暂存区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以空间换时间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流域水环境风险河段的应急设施启用情景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60_2#bd7550602?pid=b46f79c7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51960" y="2864046"/>
            <a:ext cx="3685032"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1_1#7f098a993?pid=bd755060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图示河段启用水污染应急处置设施后(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BD.61_2#7f098a993.choices?pid=bd7550602&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2下游可见大量污染物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.水闸2可在用电高峰恢复发电功能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C.湿地对河流的补给增加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.河道a阶段性替代河道b发挥干流作用</a:t>
            </a:r>
            <a:endParaRPr lang="en-US" altLang="zh-CN" sz="2000" dirty="0"/>
          </a:p>
        </p:txBody>
      </p:sp>
      <p:sp>
        <p:nvSpPr>
          <p:cNvPr id="4" name="QC_7_AN.62_1#7f098a993.bracket?pid=bd7550602&amp;color=0,0,0&amp;vpa=15&amp;vtp=1"/>
          <p:cNvSpPr/>
          <p:nvPr/>
        </p:nvSpPr>
        <p:spPr>
          <a:xfrm>
            <a:off x="519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3_1#7f098a993?vop=1&amp;pid=bd755060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本题考查突发环境事件的应急处置。由图示可知，水闸2位于图示河段下游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，启用水污染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应急处置设施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，水闸2落闸会起到截留污染物的作用，防止其向下游扩散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，所以下游看不到大量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，A错误。在水污染应急处置期间，为了确保污染物不扩散，水闸2需要保持关闭状态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能恢复发电功能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，B错误。启用水污染应急处置设施后，两水闸落闸截断河道b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，截留污染物并利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用湿地进行净化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，上游无来水，河流水位降低，湿地对河流的补给能力增加，C正确。河道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b在图示中并未明确标注为干流和支流，D错误。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3_2#7f098a993?vop=1&amp;pid=bd7550602&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解答本题的关键是理解应急处置设施的作用。水闸的主要作用是截留污染物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止其向下游扩散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。水闸2在应急期间保持关闭状态，确保污染物不进一步扩散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。水污染应急处置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设施启用后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，河道水位降低，湿地对河道的补给能力增强，能够有效净化拦截的污染物。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4_1#574ff0a71?pid=bd755060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该跨境河流对突发水污染事件的适宜防范举措是(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5_1#574ff0a71.bracket?pid=bd7550602&amp;color=0,0,0&amp;vpa=16&amp;vtp=1"/>
          <p:cNvSpPr/>
          <p:nvPr/>
        </p:nvSpPr>
        <p:spPr>
          <a:xfrm>
            <a:off x="646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64_2#574ff0a71.choices?pid=bd7550602&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.各河段实施相同的应急措施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.关闭流域内危险货物运输企业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C.在高风险河段旁配备应急物资库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.仅上游国家对水污染进行监管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6_1#574ff0a71?vop=1&amp;pid=bd755060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本题考查跨境河流污染的防范措施。不同河段的水环境条件和风险等级可能不同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要根据实际情况制定不同的应急措施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，A错误。关闭流域内危险货物运输企业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，可能影响到当地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的经济和社会发展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，因此更合理的做法是加强监管，确保危险货物运输过程中的安全，B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在高风险河段旁配备应急物资库可以确保在突发水污染事件发生时能够迅速调集物资进行处置，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减少污染物扩散的风险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，C正确。跨境河流的水污染问题涉及多个国家或地区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，需要各国或地区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共同合作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、共同监管和治理，仅上游国家进行监管是远远不够的，D错误。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66_2#574ff0a71?vop=1&amp;pid=bd7550602&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环境污染问题治理措施的分析思路</a:t>
            </a:r>
            <a:endParaRPr lang="en-US" altLang="zh-CN" sz="2000" dirty="0"/>
          </a:p>
        </p:txBody>
      </p:sp>
      <p:pic>
        <p:nvPicPr>
          <p:cNvPr id="3" name="QC_7_AS.66_3#574ff0a71?vop=1&amp;pid=bd75506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65576" y="1513528"/>
            <a:ext cx="5248656"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3a9fa77a.fixed?pid=7e28ad094&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73a9fa77a.fixed?pid=7e28ad09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第二节综合训练</a:t>
            </a:r>
            <a:endParaRPr lang="en-US" altLang="zh-CN" sz="4400" dirty="0"/>
          </a:p>
        </p:txBody>
      </p:sp>
      <p:pic>
        <p:nvPicPr>
          <p:cNvPr id="4" name="C_4#73a9fa77a.fixed?pid=7e28ad09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73a9fa77a.fixed?pid=7e28ad09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_1#9eb397896?pid=4b9df83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当前我国锗产量全球领先的原因有(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_1#9eb397896.bracket?pid=4b9df83d8&amp;color=0,0,0&amp;vpa=1&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2_2#9eb397896?pid=4b9df83d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①褐煤资源丰富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②市场需求旺盛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环保政策宽松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④提纯技术先进</a:t>
            </a:r>
            <a:endParaRPr lang="en-US" altLang="zh-CN" sz="2000" dirty="0"/>
          </a:p>
        </p:txBody>
      </p:sp>
      <p:sp>
        <p:nvSpPr>
          <p:cNvPr id="5" name="QC_7_BD.2_3#9eb397896.choices?pid=4b9df83d8&amp;color=0,0,0&amp;vtp=1&amp;bbb=1"/>
          <p:cNvSpPr/>
          <p:nvPr/>
        </p:nvSpPr>
        <p:spPr>
          <a:xfrm>
            <a:off x="722376" y="253771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_1#9a3e215c6?pid=73a9fa7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我国已与多个原油出口国签署了共建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合作文件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沿线原油出口国进口的原油占我国原油总进口量的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如图示意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2010—2020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沿线原油出口国对我国原油出口力的综合评价结果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67_2#9a3e215c6?pid=73a9fa7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13048" y="2406846"/>
            <a:ext cx="4572000" cy="2706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5_BD.67_3#9a3e215c6?pid=73a9fa77a&amp;color=0,0,0&amp;vtp=1&amp;bbb=1"/>
          <p:cNvSpPr/>
          <p:nvPr/>
        </p:nvSpPr>
        <p:spPr>
          <a:xfrm>
            <a:off x="722376" y="5251646"/>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独联体是苏联解体时由多个加盟共和国（俄罗斯、哈萨克斯坦等）组成的一个地区性组织。</a:t>
            </a:r>
            <a:endParaRPr lang="en-US" altLang="zh-CN" sz="20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8_1#8b349642c?pid=9a3e215c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独联体国家对我国原油出口力得分较高的主要原因可能是(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9_1#8b349642c.bracket?pid=9a3e215c6&amp;color=0,0,0&amp;vpa=17&amp;vtp=1"/>
          <p:cNvSpPr/>
          <p:nvPr/>
        </p:nvSpPr>
        <p:spPr>
          <a:xfrm>
            <a:off x="747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8_2#8b349642c.choices?pid=9a3e215c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4975860" algn="l"/>
                <a:tab pos="7838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.石油储量丰富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B.开采成本低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C.与我国关系友好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.管道运输优势明显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0_1#8b349642c?vop=1&amp;pid=9a3e215c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本题考查我国资源供需特点。独联体国家（如俄罗斯、哈萨克斯坦等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）与我国陆上距离较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，已经建成并规划了多条跨国输油管道，管道运输安全性高、运量大、成本相对较低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我国的原油出口力得分较高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，D正确；虽然独联体国家（如俄罗斯、哈萨克斯坦等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）石油储量较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，但出口力得分高更强调出口能力的实际表现，A错误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；开采成本对出口力得分的直接影响较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，B错误；出口力更侧重运输效率和稳定性，而非单纯外交关系，C错误。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1_1#6af1c846e?pid=9a3e215c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2.与原油出口国共建“一带一路”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对我国石油资源安全的影响是(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2_1#6af1c846e.bracket?pid=9a3e215c6&amp;color=0,0,0&amp;vpa=18&amp;vtp=1"/>
          <p:cNvSpPr/>
          <p:nvPr/>
        </p:nvSpPr>
        <p:spPr>
          <a:xfrm>
            <a:off x="797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1_2#6af1c846e.choices?pid=9a3e215c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.加强国家间技术合作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.提升对国际油价的定价权</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C.保障海上石油运输安全性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.实现进口渠道的多元化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6af1c846e?vop=1&amp;pid=9a3e215c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本题考查国家资源安全与保障措施。“一带一路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”合作能够增强我国与沿线国家的能源联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，实现原油进口线路和来源的多元化，减少对单一线路或单一出口国的过度依赖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，从而提升我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国石油资源安全的保障能力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，D正确；技术合作可能提升勘探或开采能力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，但不能保障石油资源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供应的稳定与安全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，A错误；共建“一带一路”可能增强合作，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但对国际油价定价权的影响有限，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错误；部分原油通过陆路管道运输，“海上石油运输安全性”仅覆盖部分进口渠道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，表述不全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4_1#85fc94d78?pid=73a9fa77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我国盐矿采空区面积较广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盐穴是国际公认的地下石油储备的优良场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发达国家已建立大规模石油盐穴储备库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下图为盐穴储油技术示意图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74_2#85fc94d78?pid=73a9fa7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81144" y="1949646"/>
            <a:ext cx="3017520" cy="32095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5_1#f7c88d2db?pid=85fc94d7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3.下列关于地下盐穴石油存储和利用过程的表述，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75_2#f7c88d2db.choices?pid=85fc94d7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A.存储—注油管注入石油，排卤管注入卤水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.存储—排卤管排出卤水，注油管注入石油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.利用—采油管采出石油，排卤管注入卤水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.利用—排卤管排出卤水，采油管采出石油</a:t>
            </a:r>
            <a:endParaRPr lang="en-US" altLang="zh-CN" sz="2000" dirty="0"/>
          </a:p>
        </p:txBody>
      </p:sp>
      <p:sp>
        <p:nvSpPr>
          <p:cNvPr id="4" name="QC_6_AN.76_1#f7c88d2db.bracket?pid=85fc94d78&amp;color=0,0,0&amp;vpa=19&amp;vtp=1"/>
          <p:cNvSpPr/>
          <p:nvPr/>
        </p:nvSpPr>
        <p:spPr>
          <a:xfrm>
            <a:off x="748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7_1#f7c88d2db?vop=1&amp;pid=85fc94d7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本题考查资源存储和利用方式。读图可知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，地下盐穴石油存储和利用的过程利用了卤水和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石油的密度差异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。首先，通过注水系统向地下盐矿层注入淡水，淡水溶解盐矿形成卤水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，卤水通过排卤管排出，石油通过注油管道注入盐穴中，实现石油的地下存储，A错误，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；当需要使用石油时，排卤管注入卤水，由于卤水密度比石油大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，在盐穴内卤水会位于石油下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，从而将石油向上挤压，使石油通过采油管采出，实现对石油的利用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，应先注入卤水再采出石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，C错误；注入卤水，采油管才能采出石油，D错误。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8_1#c0f1a721c?pid=85fc94d7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4.与地上储油罐相比，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地下盐穴储油的特点是(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9_1#c0f1a721c.bracket?pid=85fc94d78&amp;color=0,0,0&amp;vpa=20&amp;vtp=1"/>
          <p:cNvSpPr/>
          <p:nvPr/>
        </p:nvSpPr>
        <p:spPr>
          <a:xfrm>
            <a:off x="595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78_2#c0f1a721c.choices?pid=85fc94d7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.存储成本低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B.建设成本高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C.维护难度小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.安全系数低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0_1#c0f1a721c?vop=1&amp;pid=85fc94d7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本题考查能源资源存储特征。相对于地上储油罐，地下温度、湿度较稳定，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设备不易老化，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使用周期长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，存储成本低，A正确；根据材料“我国盐矿采空区面积较广”可知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，我国有大量地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下盐穴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，相比于建设地上储油罐需要大量钢材等建筑材料，地下盐穴储油库的建设成本较低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；盐穴位于地下，若出现渗漏等问题，需要特殊的设备和技术手段进行处理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，后期的维护和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检测难度较大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，C错误；地下盐穴储油受外界因素如自然灾害及人为破坏等影响较小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，相比地上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储油罐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，封闭性更好，安全系数更高，D错误。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_1#9eb397896?vop=1&amp;pid=4b9df83d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本题考查资源开发现状。由材料可知，锗原料主要来源于含锗褐煤等，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资源是产量基础，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我国褐煤资源丰富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，①正确。锗应用领域广（半导体、信息科技等），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市场需求推动产量提升，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正确。我国环保政策严格，③错误。提纯技术先进保障产量领先，④正确。故选B。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1_1#e65f4fc29?pid=73a9fa77a&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5.阅读图文材料，完成下列要求。（10分）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海洋经济总量逐年增大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其中山东半岛蓝色经济区产值突出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在海洋经济规模</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不断扩大的过程中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过度消耗资源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环境恶化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省市发展失衡等问题日益突显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这些问题严重制约</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了海洋经济发展向高质量迈进的步伐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2011—2017</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年我国海洋生态环境质量空间演化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pic>
        <p:nvPicPr>
          <p:cNvPr id="3" name="QO_5_BD.81_2#e65f4fc29?pid=73a9fa7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5616" y="2878778"/>
            <a:ext cx="4608576"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2_1#95c276420?pid=e65f4fc29&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（1）指出2011—2017年我国海洋生态环境质量空间演化特征。（4分）</a:t>
            </a:r>
            <a:endParaRPr lang="en-US" altLang="zh-CN" sz="2000" dirty="0"/>
          </a:p>
        </p:txBody>
      </p:sp>
      <p:sp>
        <p:nvSpPr>
          <p:cNvPr id="3" name="QO_6_AN.83_1#95c276420?vop=1&amp;pid=e65f4fc29&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辽宁、河北、广西、海南一直处于低水平，广东一直处于中水平，山东、江苏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、上海一直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处于高水平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，福建由低水平转化为中水平,浙江由中水平转化为高水平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，天津由高水平转化为中水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4" name="QO_6_AS.84_1#95c276420?vop=1&amp;pid=e65f4fc29&amp;color=0,0,0&amp;vtp=1&amp;bbb=1&amp;hb=1"/>
          <p:cNvSpPr/>
          <p:nvPr/>
        </p:nvSpPr>
        <p:spPr>
          <a:xfrm>
            <a:off x="722376" y="28429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本题考查读图分析能力。读图可知，辽宁、河北、广西、海南一直处于低水平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,广东一直处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于中水平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，山东、江苏、上海一直处于高水平,福建由低水平转化为中水平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,浙江由中水平转化为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,天津由高水平转化为中水平。</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5_1#0ba1a9a61?pid=e65f4fc29&amp;color=0,0,0&amp;vtp=1&amp;bt=1&amp;bbb=1"/>
          <p:cNvSpPr/>
          <p:nvPr/>
        </p:nvSpPr>
        <p:spPr>
          <a:xfrm>
            <a:off x="722376" y="972000"/>
            <a:ext cx="10833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（2）请为维护我国海洋生态环境质量低水平区域的海洋生态环境安全提出合理的措施。（6分）</a:t>
            </a:r>
            <a:endParaRPr lang="en-US" altLang="zh-CN" sz="2000" dirty="0"/>
          </a:p>
        </p:txBody>
      </p:sp>
      <p:sp>
        <p:nvSpPr>
          <p:cNvPr id="3" name="QO_6_AN.86_1#0ba1a9a61?vop=1&amp;pid=e65f4fc29&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对入海的生产生活用水实施达标排放;研发海洋环境污染源头治理技术，阻断污染源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;把保</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护海洋生态环境放在突出位置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,加大海洋环境治理的投资。（6分）</a:t>
            </a:r>
            <a:endParaRPr lang="en-US" altLang="zh-CN" sz="2000" dirty="0"/>
          </a:p>
        </p:txBody>
      </p:sp>
      <p:sp>
        <p:nvSpPr>
          <p:cNvPr id="4" name="QO_6_AS.87_1#0ba1a9a61?vop=1&amp;pid=e65f4fc29&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本题考查海洋生态环境的治理措施。为维护海洋生态环境安全，要减少海洋污染的产生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对排海的生产生活用水进行监测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，设置排放标准，达标排放；要加大技术方面的支持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，不断研发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相关的海洋污染治理的技术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，从源头进行治理，阻断污染源；要给予政策和经济的支持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，要突出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海洋生态环境保护的地位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,加大海洋生态环境治理的资金投入。</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_1#49cc1bc25?pid=4b9df83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我国对锗相关物项实施出口管制的主要目的是(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_1#49cc1bc25.bracket?pid=4b9df83d8&amp;color=0,0,0&amp;vpa=2&amp;vtp=1"/>
          <p:cNvSpPr/>
          <p:nvPr/>
        </p:nvSpPr>
        <p:spPr>
          <a:xfrm>
            <a:off x="621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5_2#49cc1bc25.choices?pid=4b9df83d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.降低环境污染风险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B.扩大国际市场份额</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C.维护国家资源安全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.促进下游产业升级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7_1#49cc1bc25?vop=1&amp;pid=4b9df83d8&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本题考查我国对矿产资源实施出口管制的目的。</a:t>
            </a:r>
            <a:endParaRPr lang="en-US" altLang="zh-CN" sz="2200" dirty="0"/>
          </a:p>
        </p:txBody>
      </p:sp>
      <p:graphicFrame>
        <p:nvGraphicFramePr>
          <p:cNvPr id="9" name="QC_7_AS.7_2#49cc1bc25?colgroup=31,8&amp;vop=1&amp;pid=4b9df83d8&amp;color=0,0,0&amp;vtp=1&amp;bbb=1"/>
          <p:cNvGraphicFramePr>
            <a:graphicFrameLocks noGrp="1"/>
          </p:cNvGraphicFramePr>
          <p:nvPr/>
        </p:nvGraphicFramePr>
        <p:xfrm>
          <a:off x="722376" y="1545913"/>
          <a:ext cx="10725912" cy="1705356"/>
        </p:xfrm>
        <a:graphic>
          <a:graphicData uri="http://schemas.openxmlformats.org/drawingml/2006/table">
            <a:tbl>
              <a:tblPr/>
              <a:tblGrid>
                <a:gridCol w="8275320"/>
                <a:gridCol w="2450592"/>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出口管制核心目的并不是降低环境污染风险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管制会限制出口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非扩大份额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锗是战略性矿产资源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管制可防止过度出口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保障国家资源安全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促进下游产业升级非出口管制的主要目的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8_1#3de66c08f?pid=f091f185c&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[河南郑州十校2025高二联考]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氢能是一种洁净环保</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可储存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可再生的二次能源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工业上常见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的制氢方式有电解水制氢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煤炭气化制氢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天然气水蒸气催化转化制氢等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随着我国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氢能产业发展中长期规划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（2021—2035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等政策出台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我国氢能产业快速发展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代表建议鼓励和支持氢能在工业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储能等领域的多元化应用</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大力推进风光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氢储协同发展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采用风电直接制氢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海水原位制氢等技术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输氢</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促进新能源产业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7_BD.9_1#e7f9c2423?pid=3de66c08f&amp;color=0,0,0&amp;vtp=1&amp;bt=1&amp;bbb=1"/>
          <p:cNvSpPr/>
          <p:nvPr/>
        </p:nvSpPr>
        <p:spPr>
          <a:xfrm>
            <a:off x="722376" y="36980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我国加速氢能产业发展的主要目的是(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10_1#e7f9c2423.bracket?pid=3de66c08f&amp;color=0,0,0&amp;vpa=3&amp;vtp=1"/>
          <p:cNvSpPr/>
          <p:nvPr/>
        </p:nvSpPr>
        <p:spPr>
          <a:xfrm>
            <a:off x="5197539" y="369805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7_BD.9_2#e7f9c2423.choices?pid=3de66c08f&amp;color=0,0,0&amp;vtp=1&amp;bbb=1"/>
          <p:cNvSpPr/>
          <p:nvPr/>
        </p:nvSpPr>
        <p:spPr>
          <a:xfrm>
            <a:off x="722376" y="4164145"/>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.提高新能源的比重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.保障能源和环境安全</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C.保障电力稳定供应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.减少温室气体的排放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ags/tag1.xml><?xml version="1.0" encoding="utf-8"?>
<p:tagLst xmlns:p="http://schemas.openxmlformats.org/presentationml/2006/main">
  <p:tag name="KSO_WM_UNIT_TABLE_BEAUTIFY" val="smartTable{43e0d5c2-f4d8-4f7e-9b1f-d64ebb70dd4d}"/>
</p:tagLst>
</file>

<file path=ppt/tags/tag2.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8818</Words>
  <Application>WPS 演示</Application>
  <PresentationFormat>宽屏</PresentationFormat>
  <Paragraphs>486</Paragraphs>
  <Slides>63</Slides>
  <Notes>63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63</vt:i4>
      </vt:variant>
    </vt:vector>
  </HeadingPairs>
  <TitlesOfParts>
    <vt:vector size="83"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Times New Roman</vt:lpstr>
      <vt:lpstr>楷体</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2025-10-22T05:58:00Z</dcterms:created>
  <dcterms:modified xsi:type="dcterms:W3CDTF">2025-10-23T08:44:17Z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BEC2B0C52D4B4297BCBADE70C24C86F0_12</vt:lpwstr>
  </property>
  <property fmtid="{D5CDD505-2E9C-101B-9397-08002B2CF9AE}" pid="3" name="KSOProductBuildVer">
    <vt:lpwstr>2052-11.1.0.14309</vt:lpwstr>
  </property>
</Properties>
</file>